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1" r:id="rId4"/>
    <p:sldId id="262" r:id="rId5"/>
    <p:sldId id="258" r:id="rId6"/>
    <p:sldId id="265" r:id="rId7"/>
    <p:sldId id="264" r:id="rId8"/>
    <p:sldId id="263" r:id="rId9"/>
    <p:sldId id="267" r:id="rId10"/>
    <p:sldId id="268" r:id="rId11"/>
    <p:sldId id="266" r:id="rId12"/>
    <p:sldId id="260" r:id="rId13"/>
    <p:sldId id="269" r:id="rId14"/>
    <p:sldId id="271" r:id="rId15"/>
    <p:sldId id="270" r:id="rId16"/>
    <p:sldId id="275" r:id="rId17"/>
    <p:sldId id="274" r:id="rId18"/>
    <p:sldId id="273" r:id="rId19"/>
    <p:sldId id="272" r:id="rId20"/>
    <p:sldId id="278" r:id="rId21"/>
    <p:sldId id="277" r:id="rId22"/>
    <p:sldId id="276" r:id="rId23"/>
    <p:sldId id="284" r:id="rId24"/>
    <p:sldId id="283" r:id="rId25"/>
    <p:sldId id="282" r:id="rId26"/>
    <p:sldId id="281" r:id="rId27"/>
    <p:sldId id="280" r:id="rId28"/>
    <p:sldId id="279" r:id="rId29"/>
    <p:sldId id="285" r:id="rId30"/>
    <p:sldId id="287" r:id="rId31"/>
    <p:sldId id="290" r:id="rId32"/>
    <p:sldId id="288" r:id="rId33"/>
    <p:sldId id="289" r:id="rId34"/>
    <p:sldId id="291" r:id="rId35"/>
    <p:sldId id="294" r:id="rId36"/>
    <p:sldId id="293" r:id="rId37"/>
    <p:sldId id="292" r:id="rId38"/>
    <p:sldId id="286" r:id="rId3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4730"/>
  </p:normalViewPr>
  <p:slideViewPr>
    <p:cSldViewPr snapToGrid="0" snapToObjects="1">
      <p:cViewPr varScale="1">
        <p:scale>
          <a:sx n="135" d="100"/>
          <a:sy n="135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F3D1F-41E2-E44B-8AB9-EC778254893E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97711-6C99-7049-8B9E-C5BEDED5B7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33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97711-6C99-7049-8B9E-C5BEDED5B74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282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97711-6C99-7049-8B9E-C5BEDED5B74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67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4BA66-CAB3-FF40-BD8F-F0A74210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250A-DFF2-E54E-91B8-3D281F90F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BEE54-38B5-EC42-A443-7524297F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ED106-F43D-6342-8130-F54A6270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76E6B-9A77-3C4C-B942-FF73D5FC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83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19F08-F521-A54A-8AB9-6FAD3E71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8C0A6B-86AE-B945-8CB4-641380DE7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EAFC2-6181-F649-AB8E-1213DBB5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E5F72-09E4-D340-AE6C-C7D7A475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2DC40-5D86-C247-ADD2-41E4793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662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18127-32D3-1C44-8F31-07F595E31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5049B-6EF2-D142-874F-5CB1CFE9C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CE28B-E956-6C4C-8D98-A80543CB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03E83-4781-5B4F-97C9-9F0D7FCB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842F0-D7A8-A941-869B-58C2C1F3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29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F3076-A7B6-0F4C-A881-56830FC4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92A7A-4D7A-114B-983D-BC998888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4FEE7-70A8-AB42-8643-825411C5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90D4F-EC6F-594D-A1D6-1571ABB7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C9FB9-2B31-E345-89E0-0DC81F43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14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3F3F2-B3E8-1F41-AB97-B0623BA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638A9-DF72-F149-A79C-1D9055B24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23036-EB4A-4A45-A6E6-84498205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25B66-E5C6-7941-AF35-87D9B4F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BEC9B-8CFF-1E4A-9C42-6911D5F9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694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C50C2-51EE-C446-980A-311121C9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782F3-C533-DB46-8A5A-45E9FCEBC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F4C4F5-F51B-9947-AACC-F7A81C6DF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4AAC7-0678-8143-84CF-91C44754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83CC81-0349-7444-A5CD-CC7AE55B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26A036-C2C9-BE49-B6B1-83AA3813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893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1E61-E41A-814E-96F8-FA720DEE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4BAA6-E3A8-F741-9584-6610B43A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27537-835D-CD4D-8AF2-77E911884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6FC29E-2401-6248-95BE-4C927DD33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F52150-6F89-A34C-BF91-B966298F5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CBAB6-790B-8D48-BE97-EEB1F6B6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DC25E1-3EA9-064E-8BCE-AFCC07E5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8EB1AC-ADC2-FC41-94E9-29794CB5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377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C458-7D3A-2E4E-A725-E5A3100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2DFAB6-668D-5148-83F5-53AEA837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138835-9C99-FD4F-A56F-9480F017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3A1F91-9844-5F46-A389-30C49791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42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5AA294-358F-AA47-A9EF-0BD4E1FF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694C3F-1691-5545-84AB-E379C3AF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FE87FE-CFBD-D34D-A65E-4B5436B2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29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8E7E-393E-3547-8C8F-9045DE0C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BB088-8EEA-B545-9293-55EDA4AE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CF73A-84B1-2449-9676-36FBD8F25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614E83-D4F3-4943-94A8-B9D7AF4C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C4410-C0A8-3A46-B52D-A76C9794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F5B37C-08F1-914A-8560-645A6227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39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0AB7E-D9D4-2C45-8A7F-3CB74620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7E02AA-6952-104D-9BDE-100FABBD7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E4635-0A89-6845-870E-4733A403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F000AB-5E91-7F46-8804-EC4FCDD1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7906A-CD58-7544-A705-FEC088AB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D72D7-45DA-884D-8E11-D8137B13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42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4AB1DB-D625-664E-91FC-14EF389A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E3CCB-30DA-0C49-B2C2-0AF264F6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8CAE7-C479-6444-84FF-0305A62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0809-5A38-1E44-905F-5F33F8892897}" type="datetimeFigureOut">
              <a:rPr kumimoji="1" lang="ko-Kore-KR" altLang="en-US" smtClean="0"/>
              <a:t>2022. 3. 14.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F6007-A40B-5044-851A-EB2FABA4A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31B-C997-984A-9CB4-0F1DE02E9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2609-D614-5D49-8249-12B46C9CB3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22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77892-2FF3-0D40-B1BD-3563B279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Topic Modeling 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F9C1F-78EF-E340-851F-3ED2A1D56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  <a:p>
            <a:pPr algn="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BI 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석사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2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기 </a:t>
            </a:r>
            <a:r>
              <a:rPr kumimoji="1" lang="ko-KR" altLang="en-US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F0502020204030204" pitchFamily="34" charset="0"/>
              </a:rPr>
              <a:t>장은준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5CCF-FCF5-C34B-8C50-0CDAF2656CEC}"/>
              </a:ext>
            </a:extLst>
          </p:cNvPr>
          <p:cNvSpPr txBox="1"/>
          <p:nvPr/>
        </p:nvSpPr>
        <p:spPr>
          <a:xfrm>
            <a:off x="3788979" y="3515519"/>
            <a:ext cx="453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 ~ 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4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34926-4FB3-FF4B-80FD-9AF7DDDE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BOW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57BA80F-77A3-284F-936F-AD6A28FAC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2845594"/>
            <a:ext cx="48514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11BBB-7258-4C47-95AF-80CBD22E8845}"/>
              </a:ext>
            </a:extLst>
          </p:cNvPr>
          <p:cNvSpPr txBox="1"/>
          <p:nvPr/>
        </p:nvSpPr>
        <p:spPr>
          <a:xfrm>
            <a:off x="4025247" y="5397500"/>
            <a:ext cx="4496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 </a:t>
            </a:r>
            <a:r>
              <a:rPr kumimoji="1" lang="ko-Kore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방식</a:t>
            </a:r>
            <a:r>
              <a:rPr kumimoji="1" lang="ko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=</a:t>
            </a:r>
            <a:r>
              <a:rPr kumimoji="1" lang="ko-KR" altLang="en-US" sz="15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빈도수 기반 표현 방식</a:t>
            </a:r>
            <a:endParaRPr kumimoji="1" lang="ko-Kore-KR" altLang="en-US" sz="15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81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206B-A5DB-7940-B3E8-9AE76B00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DTM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5FA77-AB25-034C-AFF7-D4D42F6A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(Document Term Matrix)</a:t>
            </a:r>
            <a:endParaRPr kumimoji="1" lang="en-US" altLang="ko-Kore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 안에 있는 단어들이 얼마나 출현하는지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 OF WORDS APPROACH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특징으로 표현</a:t>
            </a: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 기반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This movie is too slow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sentence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내의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words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column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만들고 각 단어가 나온 횟수를 행의 값으로 가짐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TF-IDF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기반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(Term Frequency-Inverse Document Frequency)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문서에 자주 출현한 단어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문서에서 얼마나 희귀하게 출현했는지 고려하는 방법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*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중요도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This movie is not scary and is slow =&gt;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movie’s TF : 1/8</a:t>
            </a:r>
          </a:p>
          <a:p>
            <a:pPr marL="0" indent="0">
              <a:buNone/>
            </a:pP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IDF : LOG(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문서의 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 term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포함한 문서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This movie is very scary and long, This movie is not scary and is slow, This movie is spooky and good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This’s IDF : LOG(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문서의 수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this 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포함한 문서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=</a:t>
            </a:r>
            <a:r>
              <a:rPr kumimoji="1" lang="ko-KR" altLang="en-US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LOG(3/3) = 0, </a:t>
            </a:r>
            <a:r>
              <a:rPr kumimoji="1" lang="en-US" altLang="ko-KR" sz="20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scary’s</a:t>
            </a:r>
            <a:r>
              <a:rPr kumimoji="1" lang="en-US" altLang="ko-KR" sz="20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IDF : LOG(3/2) = 0.18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5013725-0BC8-884E-988B-62071BCD1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8971"/>
              </p:ext>
            </p:extLst>
          </p:nvPr>
        </p:nvGraphicFramePr>
        <p:xfrm>
          <a:off x="2026762" y="3729153"/>
          <a:ext cx="2855427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952">
                  <a:extLst>
                    <a:ext uri="{9D8B030D-6E8A-4147-A177-3AD203B41FA5}">
                      <a16:colId xmlns:a16="http://schemas.microsoft.com/office/drawing/2014/main" val="1539764200"/>
                    </a:ext>
                  </a:extLst>
                </a:gridCol>
                <a:gridCol w="365320">
                  <a:extLst>
                    <a:ext uri="{9D8B030D-6E8A-4147-A177-3AD203B41FA5}">
                      <a16:colId xmlns:a16="http://schemas.microsoft.com/office/drawing/2014/main" val="3864794686"/>
                    </a:ext>
                  </a:extLst>
                </a:gridCol>
                <a:gridCol w="425638">
                  <a:extLst>
                    <a:ext uri="{9D8B030D-6E8A-4147-A177-3AD203B41FA5}">
                      <a16:colId xmlns:a16="http://schemas.microsoft.com/office/drawing/2014/main" val="1458237125"/>
                    </a:ext>
                  </a:extLst>
                </a:gridCol>
                <a:gridCol w="281799">
                  <a:extLst>
                    <a:ext uri="{9D8B030D-6E8A-4147-A177-3AD203B41FA5}">
                      <a16:colId xmlns:a16="http://schemas.microsoft.com/office/drawing/2014/main" val="1000339531"/>
                    </a:ext>
                  </a:extLst>
                </a:gridCol>
                <a:gridCol w="335933">
                  <a:extLst>
                    <a:ext uri="{9D8B030D-6E8A-4147-A177-3AD203B41FA5}">
                      <a16:colId xmlns:a16="http://schemas.microsoft.com/office/drawing/2014/main" val="3489971917"/>
                    </a:ext>
                  </a:extLst>
                </a:gridCol>
                <a:gridCol w="380785">
                  <a:extLst>
                    <a:ext uri="{9D8B030D-6E8A-4147-A177-3AD203B41FA5}">
                      <a16:colId xmlns:a16="http://schemas.microsoft.com/office/drawing/2014/main" val="1058419024"/>
                    </a:ext>
                  </a:extLst>
                </a:gridCol>
              </a:tblGrid>
              <a:tr h="206716">
                <a:tc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This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Movie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Is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too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slow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301018"/>
                  </a:ext>
                </a:extLst>
              </a:tr>
              <a:tr h="2067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This movie is too slow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BM YEONSUNG OTF" panose="020B0600000101010101" pitchFamily="34" charset="-127"/>
                          <a:ea typeface="BM YEONSUNG OTF" panose="020B0600000101010101" pitchFamily="34" charset="-127"/>
                        </a:rPr>
                        <a:t>1</a:t>
                      </a:r>
                      <a:endParaRPr lang="ko-Kore-KR" altLang="en-US" sz="800" dirty="0">
                        <a:latin typeface="BM YEONSUNG OTF" panose="020B0600000101010101" pitchFamily="34" charset="-127"/>
                        <a:ea typeface="BM YEONSUNG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89515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F64DAD71-17F6-7D44-9B57-F66EEBF0C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77" y="2422761"/>
            <a:ext cx="3426123" cy="10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3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0F97-2C7C-1648-AB8B-A90C21E5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LSA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03C12-FFE8-3548-A546-BEBF320E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LSA(Latent Semantic Analysis,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잠재의미분석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방식의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TF-IDF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단어의 빈도수를 기반으로 단어를 수치화 하면서 단어의 의미를 고려하지 못한다는 단점이 존재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DTM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숨어있는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(Latent)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의미를 끄집어 내는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LSA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04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3880A-7FFD-3C4B-8D03-0065088F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LSA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843F1-EF88-0340-B697-682C8DAE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SVD(Singular Value Decomposition, </a:t>
            </a:r>
            <a:r>
              <a:rPr kumimoji="1" lang="ko-KR" altLang="en-US" b="1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특이값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분해</a:t>
            </a: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m × n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행렬일 때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개의 행렬의 곱으로 분해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(decomposition)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하는 방법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절단된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SVD(Truncated SVD)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대각행렬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𝚺 의 상위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개만 남는다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행렬과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V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행렬의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열까지만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남긴다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크게 잡으면 행렬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로부터 다양한 의미를 가질 수 있지만 노이즈가 크다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t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작게 잡으면 노이즈를 줄일 수 있지만 행렬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로부터 많은 의미를 가져갈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U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의 행은 문서의 벡터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V_transpose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는 잠재 의미를 표현하기 위해 수치화된 각각의 벡터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수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 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개수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).</a:t>
            </a:r>
          </a:p>
          <a:p>
            <a:pPr marL="0" indent="0">
              <a:buNone/>
            </a:pP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대각 행렬 𝚺의 </a:t>
            </a:r>
            <a:r>
              <a:rPr kumimoji="1" lang="ko-KR" altLang="en-US" sz="1800" dirty="0" err="1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특이값은</a:t>
            </a:r>
            <a:r>
              <a:rPr kumimoji="1" lang="ko-KR" altLang="en-US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중요도를 의미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F6E9D0-63C2-934A-86D9-5DA787C7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72" y="2919429"/>
            <a:ext cx="1156429" cy="27913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971ED96-183B-3B4A-9B0B-4758D505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8" y="2783035"/>
            <a:ext cx="2869676" cy="24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351-6625-0F43-BC04-267BCDD0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31FC8-763E-424F-98BE-2950CA0B9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기법의 자연어 표현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 사용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기법의 추론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주어졌을 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변수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x(target word)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어떤 값이 들어갈지 예측하는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task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“You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goodbye and I say hello”,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주변 맥락 단어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”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you”,”goodbye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”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사용하여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X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 추론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예시와 같은 문제들을 반복해서 풀면서 단어의 출현 패턴을 학습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79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ECF25-353B-1E4B-825A-29C07A5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E15AF-918A-3443-877D-94C08B95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신경망에서의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 처리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(input)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신경망에서는 단어를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“you” 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“say”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그대로 입력 불가능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input word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들을 고정 길이의 벡터로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return by using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one-hot encoding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”You say goodbye and I say hello” focus “you” =&gt;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return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[1,0,0,0,0,0,0]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focus ”say” =&gt;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return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[0,1,0,0,0,0,0]</a:t>
            </a:r>
          </a:p>
          <a:p>
            <a:pPr marL="0" indent="0">
              <a:buNone/>
            </a:pPr>
            <a:endParaRPr kumimoji="1" lang="en-US" altLang="ko-KR" sz="1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37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밑바닥 부터 시작하는 딥러닝2 - 4장">
            <a:extLst>
              <a:ext uri="{FF2B5EF4-FFF2-40B4-BE49-F238E27FC236}">
                <a16:creationId xmlns:a16="http://schemas.microsoft.com/office/drawing/2014/main" id="{F8996EE2-CB7B-394E-A20C-EF3E06DDB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66" y="1326005"/>
            <a:ext cx="84861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78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6AFA-2591-154F-8AC7-1A785C50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D1CA4-D827-2149-9A5A-603028090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CBOW(Continuous bag of words)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으로부터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(target word)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추론하는 신경망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함수를 사용하여 각 단어가 정답일 확률이 도출된다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함수가 벡터의 값을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0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~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1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사이의 값으로 만든다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Softmax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값이 가장 큰 값을 예측 단어로 선정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모델의 목적은 다중 클래스 분류 작업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교차 엔트로피 손실 함수 사용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(cross entropy loss)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W_in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가중치를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distribution representation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사용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35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D11D8-71DD-684F-8214-EB99C377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D8B3-B815-9F4D-9DBE-33390200C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Skip-gram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CBOW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word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target word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반대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중심 단어로 맥락 단어들을 예측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신경망 모양도 반대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266" name="Picture 2" descr="밑시딥] 단어의 분산을 표현하는 또 다른 기법, word2vec">
            <a:extLst>
              <a:ext uri="{FF2B5EF4-FFF2-40B4-BE49-F238E27FC236}">
                <a16:creationId xmlns:a16="http://schemas.microsoft.com/office/drawing/2014/main" id="{5984CD14-D9C6-8248-AC9C-919013B8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53" y="1690688"/>
            <a:ext cx="5236021" cy="35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2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7BEE7-81DD-AE40-B9A9-B7BAF20D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3883C-F4BF-1F47-9B97-7E24BB7C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유형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DM(The Paragraph Vector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with Distributed Memory)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Context word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window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함께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target word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예측하기 위해서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DBOW(Distributed Bag of Words)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안에서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window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안에 있는 단어들을 예측하기 위해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skip-gram model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유사하다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사용 여부가 차이점이다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endParaRPr kumimoji="1" lang="ko-Kore-KR" altLang="en-US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02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49701-2017-E34B-A5D5-DA9CD40D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목차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74CD0-6CA9-E147-96B9-177743C4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기반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971550" lvl="1" indent="-514350">
              <a:buFont typeface="+mj-lt"/>
              <a:buAutoNum type="alphaLcPeriod"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BOW, DTM	</a:t>
            </a:r>
          </a:p>
          <a:p>
            <a:pPr marL="971550" lvl="1" indent="-514350">
              <a:buFont typeface="+mj-lt"/>
              <a:buAutoNum type="alphaLcPeriod"/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LSA(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잠재적 의미 분석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</a:p>
          <a:p>
            <a:pPr marL="571500" indent="-571500">
              <a:buFont typeface="+mj-lt"/>
              <a:buAutoNum type="romanUcPeriod"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</a:p>
          <a:p>
            <a:pPr marL="514350" indent="-514350">
              <a:buAutoNum type="romanUcPeriod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514350" indent="-514350">
              <a:buAutoNum type="romanUcPeriod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514350" indent="-514350">
              <a:buAutoNum type="romanUcPeriod"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84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097B2-3F7C-9543-A844-C084C31F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D2244-61C7-FE4D-A958-79C55645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유형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PV-DM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PV-DBOW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과 유사하다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window size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내에서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도 같이 학습한다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PV-DBOW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경우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context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 예측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794F2C-EAFA-C940-8AD8-12B46319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32" y="790200"/>
            <a:ext cx="5208991" cy="2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D92C157-F776-EA47-AEB1-1BAEB43A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80" y="3853894"/>
            <a:ext cx="4917543" cy="263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9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866D7-3D46-044A-875B-FEF97CA7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&amp;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Dimension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290" name="Picture 2" descr="Word / Document embedding (Word2Vec / Doc2Vec) | LOVIT x DATA SCIENCE">
            <a:extLst>
              <a:ext uri="{FF2B5EF4-FFF2-40B4-BE49-F238E27FC236}">
                <a16:creationId xmlns:a16="http://schemas.microsoft.com/office/drawing/2014/main" id="{DCE8C336-5E39-4546-9EFE-F05AD124FF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5" y="1825625"/>
            <a:ext cx="87308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95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E9B8C-04B7-6C47-8FFC-D60A789C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71F4F7-4EE1-8A40-B11E-0D384ABA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LDA(</a:t>
            </a:r>
            <a:r>
              <a:rPr lang="en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Latent Dirichlet Allocation</a:t>
            </a: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다양한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들의 조합이다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 단어 분포를 가지고 있다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문서를 작성할 때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단어들은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단어 분포를 통해 생성된다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토픽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A,B,C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있을 때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토픽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A,B,C 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문서에 나올 확률은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50%,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20%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로 가정</a:t>
            </a:r>
            <a:endParaRPr lang="en-US" altLang="ko-KR" sz="19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백 개의 단어가 존재하는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을 생성한다고 했을 때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50%,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토픽이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20%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  </a:t>
            </a:r>
            <a:r>
              <a:rPr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차지한다고 가정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분포의 확률에 근거해서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선택했으면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해당 토픽의 단어 분포를 통해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n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단어를 생성</a:t>
            </a:r>
            <a:endParaRPr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26" name="Picture 2" descr="토픽모델링을 이용한 기업sns분석에 관한 연구 :: 맹개발의 기술 블로그">
            <a:extLst>
              <a:ext uri="{FF2B5EF4-FFF2-40B4-BE49-F238E27FC236}">
                <a16:creationId xmlns:a16="http://schemas.microsoft.com/office/drawing/2014/main" id="{8CC9455B-D644-DB4C-8977-76C2167D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13" y="1087104"/>
            <a:ext cx="5200604" cy="2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9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5924F-571C-4D4E-B202-AF849EEB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C458B-F861-3440-809F-AEA25061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Issue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전제하는 가정들을 사전에 알 수 없다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실질적으로 단어들이 무엇인지에 대한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에 대해서만 알고 있다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토픽에 해당하는 단어들의 분포가 어떻게 되는지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문서의 토픽 비중을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단어가 어떤 토픽에 근거해서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return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됐는지 알 수 없다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 Inference purpose</a:t>
            </a:r>
          </a:p>
          <a:p>
            <a:pPr marL="457200" indent="-457200">
              <a:buAutoNum type="arabicPeriod"/>
            </a:pP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단어 분포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에서의 토픽에 해당하는 단어들의 비중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문서의 토픽 비중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(document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 토픽의 비중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번째 단어의 근원 토픽 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(word level </a:t>
            </a:r>
            <a:r>
              <a:rPr kumimoji="1" lang="ko-KR" altLang="en-US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에서 그 단어가 어떤 토픽에서 뽑혔는지</a:t>
            </a:r>
            <a:r>
              <a:rPr kumimoji="1" lang="en-US" altLang="ko-KR" sz="1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457200" indent="-457200">
              <a:buAutoNum type="arabicPeriod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496A24-0C9F-1B4E-914E-8DEBBA07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45" y="1407884"/>
            <a:ext cx="4678837" cy="35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B2D3900-30C7-E74C-B080-0A68EB89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3D6FD754-EB6A-A645-A9E5-22A50FDAF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972" y="1512617"/>
            <a:ext cx="6193989" cy="4645492"/>
          </a:xfrm>
        </p:spPr>
      </p:pic>
    </p:spTree>
    <p:extLst>
      <p:ext uri="{BB962C8B-B14F-4D97-AF65-F5344CB8AC3E}">
        <p14:creationId xmlns:p14="http://schemas.microsoft.com/office/powerpoint/2010/main" val="147512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D92-6E9E-8D45-9F69-A9AF7ED7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LDA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6F0485-2B5F-1946-B01A-5EF915A1D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873" y="2839709"/>
            <a:ext cx="9870649" cy="1638366"/>
          </a:xfrm>
        </p:spPr>
      </p:pic>
    </p:spTree>
    <p:extLst>
      <p:ext uri="{BB962C8B-B14F-4D97-AF65-F5344CB8AC3E}">
        <p14:creationId xmlns:p14="http://schemas.microsoft.com/office/powerpoint/2010/main" val="43985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BF210-D08F-9648-B940-DCF10686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BBFF-9982-B147-A3D9-AE954A23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LSA/LDA vs Top2Vec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개수와 관련된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지정을 하지 않아도 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LSA/LDA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하이퍼파라미터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토픽의 개수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지정 해야만 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전처리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(Preprocessing)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과정이 필요하지 않다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Stopwords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Stemming/lemmatization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– Document – word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간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유기적인 관계를 가진다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Keyword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토픽을 검색할 수 있다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 </a:t>
            </a: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방식의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문서 표현 방법의 단점을 보완한다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Canada – Canadian, big – large =&gt;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유사한 단어의 벡터 표현 문제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단어의 의미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2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5D5C5-37DE-7D4E-8379-3B231541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601A6-1E39-7D4C-B9F1-D7B3FD5C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Embedding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Word2vec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&amp;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이용한 단어 표현과 문서 표현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벡터 표현은 의미론적으로 유사한 단어 벡터 표현과 가깝게 생성된다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상기 두 모델을 이용하여 벡터 간 유사성을 측정해서 토픽 모델링 진행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doc2vec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통해 단어와 문서는 동일한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Semantic Space(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 공간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을 형성한다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Semantic Space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에서의 각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entity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간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distance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유사도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(Similarity)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" name="Picture 2" descr="Word / Document embedding (Word2Vec / Doc2Vec) | LOVIT x DATA SCIENCE">
            <a:extLst>
              <a:ext uri="{FF2B5EF4-FFF2-40B4-BE49-F238E27FC236}">
                <a16:creationId xmlns:a16="http://schemas.microsoft.com/office/drawing/2014/main" id="{9B0EF383-9185-CB48-A797-FF70B9D7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83" y="681037"/>
            <a:ext cx="5250103" cy="26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5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5E5E3-12F3-C94D-A685-FC76469E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3186C0-5B5E-1C42-A43F-015A1CBF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3322" y="1825625"/>
            <a:ext cx="6005355" cy="4351338"/>
          </a:xfrm>
        </p:spPr>
      </p:pic>
    </p:spTree>
    <p:extLst>
      <p:ext uri="{BB962C8B-B14F-4D97-AF65-F5344CB8AC3E}">
        <p14:creationId xmlns:p14="http://schemas.microsoft.com/office/powerpoint/2010/main" val="179680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13C48-5ADE-744E-928C-B3D31E87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CF0EC-FB77-7D4C-8134-0A8800C1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Dimension Reduction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문서나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단어에 대한 벡터 표현이 고차원이라면 띄엄띄엄 정보가 등장한다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군집분석 기법을 적용할 때 군집화 성능이 좋지 않음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Computational Cost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가 높음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차원 축소 기법을 사용해서 차원을 축소해야 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t-SNE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기법과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기법을 비교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=&gt; UMAP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0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CB40A-214B-F649-814F-953428CE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자연어 </a:t>
            </a:r>
            <a:r>
              <a:rPr kumimoji="1" lang="ko-KR" altLang="en-US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처리란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?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26" name="Picture 2" descr="NLP (Natural Language Processing) – Amenys Ltd">
            <a:extLst>
              <a:ext uri="{FF2B5EF4-FFF2-40B4-BE49-F238E27FC236}">
                <a16:creationId xmlns:a16="http://schemas.microsoft.com/office/drawing/2014/main" id="{2A7B60F1-6CCC-F24B-933E-AB7B647B26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01" y="2026762"/>
            <a:ext cx="5447926" cy="33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4C5B9-A388-4344-9085-59E464B00A88}"/>
              </a:ext>
            </a:extLst>
          </p:cNvPr>
          <p:cNvSpPr txBox="1"/>
          <p:nvPr/>
        </p:nvSpPr>
        <p:spPr>
          <a:xfrm>
            <a:off x="1688971" y="5578475"/>
            <a:ext cx="564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atural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Language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Processing(NLP)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6860-137D-1B4D-86DF-9F89D3F523D6}"/>
              </a:ext>
            </a:extLst>
          </p:cNvPr>
          <p:cNvSpPr txBox="1"/>
          <p:nvPr/>
        </p:nvSpPr>
        <p:spPr>
          <a:xfrm>
            <a:off x="8461746" y="2948418"/>
            <a:ext cx="16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 기법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통계 기반 기법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추론 기반 기법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1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DDBB5-F1B9-4D42-87CE-3879FA08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22C51-0D4C-3840-9996-FC2F0DD6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ore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고차원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상태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저차원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상태의 데이터간의 거리 비율을 동일하게 만든다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t-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sne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작동원리를 발전시킨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UMAP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Extent </a:t>
            </a:r>
            <a:r>
              <a:rPr kumimoji="1" lang="ko-KR" altLang="en-US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와 </a:t>
            </a:r>
            <a:r>
              <a:rPr kumimoji="1" lang="en-US" altLang="ko-KR" sz="2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n_nearest</a:t>
            </a:r>
            <a:r>
              <a:rPr kumimoji="1" lang="en-US" altLang="ko-KR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파라미터에</a:t>
            </a:r>
            <a:r>
              <a:rPr kumimoji="1" lang="ko-KR" altLang="en-US" sz="2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따른 데이터의 거리</a:t>
            </a:r>
            <a:endParaRPr kumimoji="1" lang="en-US" altLang="ko-KR" sz="22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if extent ↑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then,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반지름 크기 ↑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if </a:t>
            </a:r>
            <a:r>
              <a:rPr kumimoji="1" lang="en-US" altLang="ko-KR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n_nearest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↑then,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데이터가 연결된 다른 데이터의 수↑</a:t>
            </a: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</a:t>
            </a:r>
            <a:r>
              <a:rPr kumimoji="1" lang="en-US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simplical</a:t>
            </a: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complex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구성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=&gt;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경계를 모호하게 만든다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58CBD0-3A1E-4745-9E8C-D5B3FC22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56" y="792477"/>
            <a:ext cx="4160556" cy="2275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BBA427-4C81-0C4C-9D9F-5B8A5224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12" y="3601039"/>
            <a:ext cx="4604436" cy="28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3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5BA50-F6CB-EA4E-A36C-29267F42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7455B-3B9B-8743-90B8-9FDD7198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UMAP 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의 기본 원리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토폴로지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(topology)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조합을 나타낼 수 있는 </a:t>
            </a: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기반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토폴로지란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위상수학을 의미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=&gt;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구조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(structure)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로 이해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에 도달하기 위해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simplex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개념 사용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기하학적으로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k-simplex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란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k+1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개의 점으로 이루어진 블록이라는 뜻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ex) 0-simplex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: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2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개의 점으로 이루어진 선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,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2-simplex :  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세 개의 점으로 이루어진 선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" altLang="ko-Kore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Čech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는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point cloud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이용하여 기하학 정보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(topology)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표현하는 단순 복합체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</a:t>
            </a:r>
            <a:r>
              <a:rPr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simplical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complex)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	-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각 데이터의 원을 이용해서 데이터의 구조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(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기하학 정보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)</a:t>
            </a:r>
            <a:r>
              <a:rPr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를</a:t>
            </a:r>
            <a:r>
              <a:rPr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 표현하는 단순 복합체</a:t>
            </a:r>
            <a:r>
              <a:rPr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.</a:t>
            </a: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  <a:cs typeface="MV Boli" panose="0200050003020009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ABD82-B29E-7D4A-90FB-C2B0DA58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84" y="506691"/>
            <a:ext cx="7048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03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95AF2-E4F6-114B-8C87-188A625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05ED8C-5667-2C4F-91E9-1591F9E9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994" y="1825625"/>
            <a:ext cx="93880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037C-CC8D-CE44-A45A-89191ED92FD1}"/>
              </a:ext>
            </a:extLst>
          </p:cNvPr>
          <p:cNvSpPr txBox="1"/>
          <p:nvPr/>
        </p:nvSpPr>
        <p:spPr>
          <a:xfrm>
            <a:off x="2361021" y="6271233"/>
            <a:ext cx="694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서로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맞닿는 데이터들을 선으로 연결하여 표현한  </a:t>
            </a:r>
            <a:r>
              <a:rPr lang="en" altLang="ko-Kore-KR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Čech</a:t>
            </a:r>
            <a:r>
              <a:rPr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complex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6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6233D-41DB-0249-B0D7-D02C4F2E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A0F05-1FF0-9E43-A9D2-37B55EFB7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Issue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ℰ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너무 크면 데이터의 구조를 잘 나타낼 수 없다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Fuzzy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개념 도입하여 해결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데이터의 경계를 모호하게 하여 각 데이터간의 연결을 제한한다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원이 커져서 멀리 있는 원과 만나더라도 연결된 확률을 낮춘다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필수적으로 가장 가까이에 있는 데이터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원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과는 연결된다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34E27-BCF7-944D-836F-74F887F1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10" y="365125"/>
            <a:ext cx="5208852" cy="35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2CD9-0727-854B-B5A1-8EA341EF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70DBB-5BFF-9643-9F60-487FEF85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Clustering</a:t>
            </a:r>
          </a:p>
          <a:p>
            <a:pPr marL="0" indent="0">
              <a:buNone/>
            </a:pP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HDBSCAN(Hierarchical Density-Based Spatial Clustering of Applications with Noise)</a:t>
            </a: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문서의 밀집된 영역을 찾아 군집화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진행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각 점은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나타내고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밀집된 지역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(dense area)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색상이 지정되어 있으며 각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dense area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군집을 나타낸다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빨간점은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군집에 속하지 않는 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이상값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(outlier)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5E9FB-7CD0-7943-AE33-2492A941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07" y="105920"/>
            <a:ext cx="4574411" cy="31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4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C385E-22DA-EE46-89F6-ECEC9474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79386-DC43-A74F-AEFF-EFD35F728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Calculate Topic Vector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의미론적 공간에서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들은 밀집된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cluster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속하거나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noise label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밀집된 지역을 통해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계산할 수 있다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 vector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들을 가장 가까운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속하도록 할당한다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ore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크기는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해당하는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documents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들의 수로 측정된다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kumimoji="1" lang="en-US" altLang="ko-Kore-KR" sz="18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68229E-6770-A942-B593-ACB0E2E9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6" y="1150069"/>
            <a:ext cx="3684301" cy="2324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0BA94B-DD89-9E4A-A591-8AFE31B00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85" t="38513" r="7076" b="40974"/>
          <a:stretch/>
        </p:blipFill>
        <p:spPr>
          <a:xfrm>
            <a:off x="8831921" y="3618839"/>
            <a:ext cx="2722603" cy="27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8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2CD9-0727-854B-B5A1-8EA341EF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  <a:cs typeface="MV Boli" panose="02000500030200090000" pitchFamily="2" charset="0"/>
              </a:rPr>
              <a:t>Top2Vec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70DBB-5BFF-9643-9F60-487FEF85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vector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 뜻은 그 주변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word vector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로 확인한다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b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오른쪽 그림은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Topic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기후임을 예측 가능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토픽 발견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기나긴 여정 끝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524794-A3EF-2246-B0C6-2C1EAD2BE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9" t="22091" r="26875" b="38148"/>
          <a:stretch/>
        </p:blipFill>
        <p:spPr>
          <a:xfrm>
            <a:off x="6221677" y="2413541"/>
            <a:ext cx="5132123" cy="31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4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46FAB-B2CD-8E40-947B-C4C54A4F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7A87F-DCFB-A144-AE5B-05225229E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News data </a:t>
            </a:r>
            <a:r>
              <a:rPr kumimoji="1" lang="ko-Kore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를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활용한 </a:t>
            </a:r>
            <a:r>
              <a:rPr kumimoji="1" lang="en-US" altLang="ko-KR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Top2Vec </a:t>
            </a:r>
            <a:r>
              <a:rPr kumimoji="1" lang="ko-KR" altLang="en-US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시각화</a:t>
            </a:r>
            <a:endParaRPr kumimoji="1"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690A04-6E14-E048-9206-B2A42A1B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t="26255" r="23374" b="6544"/>
          <a:stretch/>
        </p:blipFill>
        <p:spPr>
          <a:xfrm>
            <a:off x="3552066" y="2536858"/>
            <a:ext cx="4503510" cy="39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C3382-439E-294B-9B91-8CA838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E0E9F-3EBC-6A46-BBB4-CAC4C4C0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16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F6150-F7A5-4440-A3DF-7C6E269B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시소러스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2050" name="Picture 2" descr="자연어와 단어의 분산 표현 - Cornor's Blog">
            <a:extLst>
              <a:ext uri="{FF2B5EF4-FFF2-40B4-BE49-F238E27FC236}">
                <a16:creationId xmlns:a16="http://schemas.microsoft.com/office/drawing/2014/main" id="{6C1F9634-C2ED-C04D-A937-6B5792B3E3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51" y="2374540"/>
            <a:ext cx="4149561" cy="32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B9A72-C8B4-D44C-A3F9-2F328CBF9D96}"/>
              </a:ext>
            </a:extLst>
          </p:cNvPr>
          <p:cNvSpPr txBox="1"/>
          <p:nvPr/>
        </p:nvSpPr>
        <p:spPr>
          <a:xfrm>
            <a:off x="6096000" y="2832755"/>
            <a:ext cx="54706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유의어 사전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기본적으로 뜻이 같은 단어나</a:t>
            </a:r>
            <a:r>
              <a:rPr lang="en-US" altLang="ko-KR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</a:t>
            </a:r>
            <a:r>
              <a:rPr lang="ko-KR" altLang="en-US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유사한 단어들이 하나의 그룹으로 분류됨</a:t>
            </a:r>
            <a:r>
              <a:rPr lang="en-US" altLang="ko-KR"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위계를 가지는 시소러스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object &gt; motor vehicle &gt;</a:t>
            </a:r>
            <a:r>
              <a:rPr lang="ko-KR" altLang="en-US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(car, go-kart, truck) </a:t>
            </a:r>
            <a:r>
              <a:rPr lang="ko-KR" altLang="en-US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&gt; car</a:t>
            </a:r>
            <a:r>
              <a:rPr lang="en-US" altLang="ko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en" altLang="ko-Kore-KR" sz="1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SUV, compact, hatch-bac</a:t>
            </a:r>
            <a:r>
              <a:rPr lang="en" altLang="ko-Kore-KR" sz="9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k)</a:t>
            </a:r>
          </a:p>
          <a:p>
            <a:br>
              <a:rPr lang="en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endParaRPr lang="en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F6990-C328-7846-A396-E44B7C8E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시소러스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A937A-73AC-0843-B617-F597DB7F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시소러스의 문제점</a:t>
            </a:r>
            <a:endParaRPr lang="en-US" altLang="ko-KR" sz="2400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lang="en-US" altLang="ko-KR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시대 변화에 따라서 단어의 의미가 새로 생기거나 변화한다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영어의 </a:t>
            </a:r>
            <a:r>
              <a:rPr lang="en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heavy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과거에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무겁다라는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의미만 있었고 현재는 어렵다라는 의미를 표현하기도 한다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lvl="1"/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비용 부담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미묘한 차이를 표현할 수 없다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빈티지와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레트로는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의미는 동일하지만 미묘한 표현 차이가 있다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시소러스는 이를 표현할 수 없다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1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D38D0-D710-C543-B1A9-F427B1C0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884E9-F879-0344-8044-CEE64257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8534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말뭉치</a:t>
            </a:r>
            <a:r>
              <a:rPr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en" altLang="ko-Kore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Corpus) </a:t>
            </a:r>
            <a:r>
              <a:rPr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lang="en-US" altLang="ko-KR" sz="2400" b="1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ko-KR"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 처리를 목적으로 수집한 대량의 텍스트 데이터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ko-KR" altLang="en-US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Corpus 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는 문서들의 집합이라고 표현 가능</a:t>
            </a:r>
            <a:endParaRPr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ko-KR" altLang="en-US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말뭉치로부터 자연어에 대한 지식을 자동으로 추출한다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3074" name="Picture 2" descr="8,304,126 Document Stock Photos, Pictures &amp; Royalty-Free Images - iStock">
            <a:extLst>
              <a:ext uri="{FF2B5EF4-FFF2-40B4-BE49-F238E27FC236}">
                <a16:creationId xmlns:a16="http://schemas.microsoft.com/office/drawing/2014/main" id="{A57B9D02-04F6-E64D-985F-B59DE813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51" y="2177592"/>
            <a:ext cx="4305715" cy="344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65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2061F-710F-FA4F-90AC-9F202DF3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D92C6-C180-8C48-A689-100CEDE8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(distribution </a:t>
            </a:r>
            <a:r>
              <a:rPr kumimoji="1" lang="en-US" altLang="ko-KR" sz="2400" b="1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hyphothesis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단어의 의미는 주변 단어에 의해 형성된다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단어 자체에는 의미가 없고 그 단어가 사용된 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이 의미를 형성한다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맥락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(context) in NLP :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특정 단어를 중심으로 둔 주변 단어들</a:t>
            </a:r>
            <a:endParaRPr kumimoji="1" lang="en-US" altLang="ko-KR" sz="1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의미가 같은 단어들은 같은 맥락에서 등장할 확률이 높다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ex) I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drink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coffee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drink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FFC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beer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=&gt; drink _____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guzzle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beer, we </a:t>
            </a:r>
            <a:r>
              <a:rPr kumimoji="1" lang="en-US" altLang="ko-KR" sz="1800" dirty="0">
                <a:solidFill>
                  <a:srgbClr val="C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guzzle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wine =&gt; we _____ beer, we _____ wine</a:t>
            </a:r>
          </a:p>
          <a:p>
            <a:pPr marL="0" indent="0">
              <a:buNone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ore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71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61199-88F7-4B46-A9F2-218EEC3A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</a:t>
            </a: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통계 기반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A517A-4412-0748-B065-BA0C43BC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동시발생</a:t>
            </a:r>
            <a:r>
              <a:rPr kumimoji="1" lang="ko-KR" altLang="en-US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행렬</a:t>
            </a:r>
            <a:r>
              <a:rPr kumimoji="1" lang="en-US" altLang="ko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(co-occurrence-matrix)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분포 가설을 이용해서 단어를 표현하는 방법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어떤 단어에 집중했을 때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그 주변에 어떤 단어가 몇 번이나 등장하는지 세어 집계하는 방법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You say goodbye and I say hello</a:t>
            </a:r>
          </a:p>
          <a:p>
            <a:pPr marL="0" indent="0">
              <a:buNone/>
            </a:pP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- ex) if say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focus, {You : 1, goodbye : 1, I : 1, hello : 1}</a:t>
            </a:r>
          </a:p>
          <a:p>
            <a:pPr marL="0" indent="0">
              <a:buNone/>
            </a:pPr>
            <a:endParaRPr kumimoji="1" lang="en-US" altLang="ko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4098" name="Picture 2" descr="자연어 처리 그 기초적인 방법에 대해 - Sean's blog">
            <a:extLst>
              <a:ext uri="{FF2B5EF4-FFF2-40B4-BE49-F238E27FC236}">
                <a16:creationId xmlns:a16="http://schemas.microsoft.com/office/drawing/2014/main" id="{F1C15FC9-036E-DF42-84D8-23D7EAD2D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69" y="4203010"/>
            <a:ext cx="2986275" cy="22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2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9BB6B-F2AE-6745-8FC5-284F4B5A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자연어와 단어의 분산 표현 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– BOW</a:t>
            </a: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BD533-AB0D-F54E-B967-38A4A1CB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sz="2400" b="1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BOW(Bag Of Words)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하나의 문서를 단어들의 집합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(bag)</a:t>
            </a:r>
            <a:r>
              <a:rPr kumimoji="1" lang="ko-KR" altLang="en-US"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본다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	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여기서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은 기존의 집합 개념의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이 아님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18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으로</a:t>
            </a:r>
            <a:r>
              <a:rPr kumimoji="1" lang="ko-KR" altLang="en-US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해석해야 한다</a:t>
            </a:r>
            <a:r>
              <a:rPr kumimoji="1" lang="en-US" altLang="ko-KR" sz="18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ore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Set 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은 어떤 단어가 그 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에 속하는지 여부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Bag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은 어떤 단어가 속하는지 속하지 않은지 그리고 속한다면 몇 번 속하는지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빈도수</a:t>
            </a:r>
            <a:r>
              <a:rPr kumimoji="1"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kumimoji="1"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endParaRPr kumimoji="1" lang="en-US" altLang="ko-KR"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0" indent="0">
              <a:buNone/>
            </a:pPr>
            <a:endParaRPr kumimoji="1" lang="ko-Kore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53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1974</Words>
  <Application>Microsoft Macintosh PowerPoint</Application>
  <PresentationFormat>와이드스크린</PresentationFormat>
  <Paragraphs>339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BM YEONSUNG OTF</vt:lpstr>
      <vt:lpstr>Arial</vt:lpstr>
      <vt:lpstr>Calibri</vt:lpstr>
      <vt:lpstr>Calibri Light</vt:lpstr>
      <vt:lpstr>Courier New</vt:lpstr>
      <vt:lpstr>Wingdings</vt:lpstr>
      <vt:lpstr>Office 테마</vt:lpstr>
      <vt:lpstr>Topic Modeling </vt:lpstr>
      <vt:lpstr>목차</vt:lpstr>
      <vt:lpstr>자연어와 단어의 분산 표현 – 자연어 처리란?</vt:lpstr>
      <vt:lpstr>자연어와 단어의 분산 표현 – 시소러스</vt:lpstr>
      <vt:lpstr>자연어와 단어의 분산 표현 – 시소러스</vt:lpstr>
      <vt:lpstr>자연어와 단어의 분산 표현 – 통계 기반</vt:lpstr>
      <vt:lpstr>자연어와 단어의 분산 표현 – 통계 기반</vt:lpstr>
      <vt:lpstr>자연어와 단어의 분산 표현 – 통계 기반</vt:lpstr>
      <vt:lpstr>자연어와 단어의 분산 표현 – BOW</vt:lpstr>
      <vt:lpstr>자연어와 단어의 분산 표현 – BOW</vt:lpstr>
      <vt:lpstr>자연어와 단어의 분산 표현 – DTM</vt:lpstr>
      <vt:lpstr>자연어와 단어의 분산 표현 – LSA</vt:lpstr>
      <vt:lpstr>자연어와 단어의 분산 표현 – LSA</vt:lpstr>
      <vt:lpstr>Word2vec</vt:lpstr>
      <vt:lpstr>Word2vec</vt:lpstr>
      <vt:lpstr>PowerPoint 프레젠테이션</vt:lpstr>
      <vt:lpstr>Word2vec</vt:lpstr>
      <vt:lpstr>Word2vec</vt:lpstr>
      <vt:lpstr>Doc2vec</vt:lpstr>
      <vt:lpstr>Doc2vec</vt:lpstr>
      <vt:lpstr>Doc2vec &amp; Word2vec Dimension</vt:lpstr>
      <vt:lpstr>LDA</vt:lpstr>
      <vt:lpstr>LDA</vt:lpstr>
      <vt:lpstr>LDA</vt:lpstr>
      <vt:lpstr>LDA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Top2Vec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</dc:title>
  <dc:creator>JANGeunjun</dc:creator>
  <cp:lastModifiedBy>JANGeunjun</cp:lastModifiedBy>
  <cp:revision>53</cp:revision>
  <dcterms:created xsi:type="dcterms:W3CDTF">2022-03-14T09:28:15Z</dcterms:created>
  <dcterms:modified xsi:type="dcterms:W3CDTF">2022-03-15T04:15:01Z</dcterms:modified>
</cp:coreProperties>
</file>